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Montserrat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  <p:embeddedFont>
      <p:font typeface="Average"/>
      <p:regular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ontserrat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Average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d59b7d8091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d59b7d8091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d59b7d8091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d59b7d8091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d59b7d8091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d59b7d8091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d59b7d8091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d59b7d8091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d59b7d8091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d59b7d8091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d59b7d8091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d59b7d8091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d6aa1e95f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d6aa1e95f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d59b7d8091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d59b7d8091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d3a1eeea6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d3a1eeea6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d59b7d8091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d59b7d8091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d59b7d8091_0_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d59b7d8091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d59b7d80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d59b7d80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d59b7d809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d59b7d809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d59b7d809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d59b7d809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d59b7d8091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d59b7d8091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74dac504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d74dac504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4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png"/><Relationship Id="rId4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4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yggfinance.loca.lt" TargetMode="External"/><Relationship Id="rId4" Type="http://schemas.openxmlformats.org/officeDocument/2006/relationships/image" Target="../media/image39.png"/><Relationship Id="rId5" Type="http://schemas.openxmlformats.org/officeDocument/2006/relationships/image" Target="../media/image38.png"/><Relationship Id="rId6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Relationship Id="rId5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image" Target="../media/image3.png"/><Relationship Id="rId12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9" Type="http://schemas.openxmlformats.org/officeDocument/2006/relationships/image" Target="../media/image25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14.png"/><Relationship Id="rId13" Type="http://schemas.openxmlformats.org/officeDocument/2006/relationships/image" Target="../media/image15.png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9" Type="http://schemas.openxmlformats.org/officeDocument/2006/relationships/image" Target="../media/image11.png"/><Relationship Id="rId14" Type="http://schemas.openxmlformats.org/officeDocument/2006/relationships/image" Target="../media/image17.png"/><Relationship Id="rId5" Type="http://schemas.openxmlformats.org/officeDocument/2006/relationships/image" Target="../media/image8.png"/><Relationship Id="rId6" Type="http://schemas.openxmlformats.org/officeDocument/2006/relationships/image" Target="../media/image30.png"/><Relationship Id="rId7" Type="http://schemas.openxmlformats.org/officeDocument/2006/relationships/image" Target="../media/image6.png"/><Relationship Id="rId8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18.png"/><Relationship Id="rId5" Type="http://schemas.openxmlformats.org/officeDocument/2006/relationships/image" Target="../media/image31.png"/><Relationship Id="rId6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3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YggFinance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157300"/>
            <a:ext cx="3470700" cy="11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By Yggdrasil Creations:</a:t>
            </a:r>
            <a:br>
              <a:rPr lang="en-GB"/>
            </a:br>
            <a:r>
              <a:rPr lang="en-GB"/>
              <a:t>	</a:t>
            </a:r>
            <a:r>
              <a:rPr lang="en-GB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Blake Hudson </a:t>
            </a:r>
            <a:br>
              <a:rPr lang="en-GB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Alan Holman</a:t>
            </a:r>
            <a:br>
              <a:rPr lang="en-GB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Austin Kerr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- User Interface</a:t>
            </a:r>
            <a:endParaRPr/>
          </a:p>
        </p:txBody>
      </p:sp>
      <p:sp>
        <p:nvSpPr>
          <p:cNvPr id="320" name="Google Shape;320;p26"/>
          <p:cNvSpPr txBox="1"/>
          <p:nvPr>
            <p:ph idx="4294967295" type="title"/>
          </p:nvPr>
        </p:nvSpPr>
        <p:spPr>
          <a:xfrm>
            <a:off x="433762" y="1254875"/>
            <a:ext cx="1920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Monthly Budget</a:t>
            </a:r>
            <a:r>
              <a:rPr lang="en-GB"/>
              <a:t> Page</a:t>
            </a:r>
            <a:endParaRPr/>
          </a:p>
        </p:txBody>
      </p:sp>
      <p:pic>
        <p:nvPicPr>
          <p:cNvPr id="321" name="Google Shape;3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83706"/>
            <a:ext cx="2396400" cy="1859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96400" y="1307850"/>
            <a:ext cx="6535565" cy="36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- User Interface</a:t>
            </a:r>
            <a:endParaRPr/>
          </a:p>
        </p:txBody>
      </p:sp>
      <p:sp>
        <p:nvSpPr>
          <p:cNvPr id="328" name="Google Shape;328;p27"/>
          <p:cNvSpPr txBox="1"/>
          <p:nvPr>
            <p:ph idx="4294967295" type="title"/>
          </p:nvPr>
        </p:nvSpPr>
        <p:spPr>
          <a:xfrm>
            <a:off x="433762" y="1254875"/>
            <a:ext cx="1920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Net Worth</a:t>
            </a:r>
            <a:r>
              <a:rPr lang="en-GB"/>
              <a:t> Page</a:t>
            </a:r>
            <a:endParaRPr/>
          </a:p>
        </p:txBody>
      </p:sp>
      <p:pic>
        <p:nvPicPr>
          <p:cNvPr id="329" name="Google Shape;32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05265"/>
            <a:ext cx="2354650" cy="143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2025" y="976975"/>
            <a:ext cx="6749702" cy="379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8"/>
          <p:cNvSpPr txBox="1"/>
          <p:nvPr>
            <p:ph type="title"/>
          </p:nvPr>
        </p:nvSpPr>
        <p:spPr>
          <a:xfrm>
            <a:off x="13500" y="1452400"/>
            <a:ext cx="28113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- Services</a:t>
            </a:r>
            <a:endParaRPr/>
          </a:p>
        </p:txBody>
      </p:sp>
      <p:sp>
        <p:nvSpPr>
          <p:cNvPr id="336" name="Google Shape;336;p28"/>
          <p:cNvSpPr txBox="1"/>
          <p:nvPr>
            <p:ph idx="1" type="body"/>
          </p:nvPr>
        </p:nvSpPr>
        <p:spPr>
          <a:xfrm>
            <a:off x="107100" y="2642875"/>
            <a:ext cx="2624100" cy="21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Planning Service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Budgeting Service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Net Worth Service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Google Shape;3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1350" y="353750"/>
            <a:ext cx="6332651" cy="443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9"/>
          <p:cNvSpPr txBox="1"/>
          <p:nvPr>
            <p:ph type="title"/>
          </p:nvPr>
        </p:nvSpPr>
        <p:spPr>
          <a:xfrm>
            <a:off x="0" y="1467375"/>
            <a:ext cx="3009600" cy="6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- </a:t>
            </a:r>
            <a:r>
              <a:rPr lang="en-GB"/>
              <a:t>Services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(Planning Service)</a:t>
            </a:r>
            <a:endParaRPr/>
          </a:p>
        </p:txBody>
      </p:sp>
      <p:pic>
        <p:nvPicPr>
          <p:cNvPr id="343" name="Google Shape;34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9600" y="1188775"/>
            <a:ext cx="5829600" cy="3192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4150" y="29950"/>
            <a:ext cx="5979850" cy="511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0"/>
          <p:cNvSpPr txBox="1"/>
          <p:nvPr>
            <p:ph type="title"/>
          </p:nvPr>
        </p:nvSpPr>
        <p:spPr>
          <a:xfrm>
            <a:off x="0" y="1474850"/>
            <a:ext cx="3380100" cy="6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- </a:t>
            </a:r>
            <a:r>
              <a:rPr lang="en-GB"/>
              <a:t>Services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(Budgeting Service)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1"/>
          <p:cNvSpPr txBox="1"/>
          <p:nvPr>
            <p:ph type="title"/>
          </p:nvPr>
        </p:nvSpPr>
        <p:spPr>
          <a:xfrm>
            <a:off x="0" y="1467375"/>
            <a:ext cx="3226800" cy="6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- </a:t>
            </a:r>
            <a:r>
              <a:rPr lang="en-GB"/>
              <a:t>Services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(Net Worth Service)</a:t>
            </a:r>
            <a:endParaRPr/>
          </a:p>
        </p:txBody>
      </p:sp>
      <p:pic>
        <p:nvPicPr>
          <p:cNvPr id="355" name="Google Shape;3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800" y="752700"/>
            <a:ext cx="5917201" cy="3638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- Support Tools</a:t>
            </a:r>
            <a:endParaRPr/>
          </a:p>
        </p:txBody>
      </p:sp>
      <p:sp>
        <p:nvSpPr>
          <p:cNvPr id="361" name="Google Shape;361;p32"/>
          <p:cNvSpPr txBox="1"/>
          <p:nvPr>
            <p:ph idx="1" type="body"/>
          </p:nvPr>
        </p:nvSpPr>
        <p:spPr>
          <a:xfrm>
            <a:off x="301075" y="1429313"/>
            <a:ext cx="4187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Tunneling Utility: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Tunnels requests forwarded from the proxy server to 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the Reverse Proxy container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Reverse Proxy: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/>
              <a:t>Redirects requests made to application endpoints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Forwards the redirected request to the correct Service container</a:t>
            </a:r>
            <a:endParaRPr/>
          </a:p>
        </p:txBody>
      </p:sp>
      <p:pic>
        <p:nvPicPr>
          <p:cNvPr id="362" name="Google Shape;36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8475" y="1537349"/>
            <a:ext cx="4498326" cy="24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Building</a:t>
            </a:r>
            <a:endParaRPr/>
          </a:p>
        </p:txBody>
      </p:sp>
      <p:sp>
        <p:nvSpPr>
          <p:cNvPr id="368" name="Google Shape;368;p33"/>
          <p:cNvSpPr txBox="1"/>
          <p:nvPr>
            <p:ph idx="1" type="body"/>
          </p:nvPr>
        </p:nvSpPr>
        <p:spPr>
          <a:xfrm>
            <a:off x="1297500" y="1307850"/>
            <a:ext cx="4402800" cy="23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Requires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Docker &amp; Docker Compose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Optionally requires Bash for release script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In the </a:t>
            </a:r>
            <a:r>
              <a:rPr lang="en-GB">
                <a:solidFill>
                  <a:schemeClr val="accent2"/>
                </a:solidFill>
                <a:highlight>
                  <a:srgbClr val="434343"/>
                </a:highlight>
                <a:latin typeface="Arial"/>
                <a:ea typeface="Arial"/>
                <a:cs typeface="Arial"/>
                <a:sym typeface="Arial"/>
              </a:rPr>
              <a:t>src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Directory...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Building: 	</a:t>
            </a:r>
            <a:r>
              <a:rPr lang="en-GB">
                <a:solidFill>
                  <a:schemeClr val="accent2"/>
                </a:solidFill>
                <a:highlight>
                  <a:srgbClr val="434343"/>
                </a:highlight>
                <a:latin typeface="Arial"/>
                <a:ea typeface="Arial"/>
                <a:cs typeface="Arial"/>
                <a:sym typeface="Arial"/>
              </a:rPr>
              <a:t>docker-compose build</a:t>
            </a:r>
            <a:endParaRPr>
              <a:solidFill>
                <a:schemeClr val="accent2"/>
              </a:solidFill>
              <a:highlight>
                <a:srgbClr val="434343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Releasing: 	</a:t>
            </a:r>
            <a:r>
              <a:rPr lang="en-GB">
                <a:solidFill>
                  <a:schemeClr val="accent2"/>
                </a:solidFill>
                <a:highlight>
                  <a:srgbClr val="434343"/>
                </a:highlight>
                <a:latin typeface="Arial"/>
                <a:ea typeface="Arial"/>
                <a:cs typeface="Arial"/>
                <a:sym typeface="Arial"/>
              </a:rPr>
              <a:t>bash make-release.sh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＊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9" name="Google Shape;369;p33"/>
          <p:cNvPicPr preferRelativeResize="0"/>
          <p:nvPr/>
        </p:nvPicPr>
        <p:blipFill rotWithShape="1">
          <a:blip r:embed="rId3">
            <a:alphaModFix/>
          </a:blip>
          <a:srcRect b="4724" l="23196" r="35775" t="9841"/>
          <a:stretch/>
        </p:blipFill>
        <p:spPr>
          <a:xfrm>
            <a:off x="5590725" y="944475"/>
            <a:ext cx="2310000" cy="270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3"/>
          <p:cNvPicPr preferRelativeResize="0"/>
          <p:nvPr/>
        </p:nvPicPr>
        <p:blipFill rotWithShape="1">
          <a:blip r:embed="rId4">
            <a:alphaModFix/>
          </a:blip>
          <a:srcRect b="54510" l="23022" r="21966" t="9360"/>
          <a:stretch/>
        </p:blipFill>
        <p:spPr>
          <a:xfrm>
            <a:off x="6292475" y="3151425"/>
            <a:ext cx="2474558" cy="914101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3"/>
          <p:cNvSpPr txBox="1"/>
          <p:nvPr/>
        </p:nvSpPr>
        <p:spPr>
          <a:xfrm>
            <a:off x="5258100" y="4739825"/>
            <a:ext cx="382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chemeClr val="lt1"/>
                </a:solidFill>
              </a:rPr>
              <a:t>＊</a:t>
            </a:r>
            <a:r>
              <a:rPr lang="en-GB" sz="1000">
                <a:solidFill>
                  <a:schemeClr val="lt1"/>
                </a:solidFill>
              </a:rPr>
              <a:t>requires authentication or configuration (see report for details)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Deployment</a:t>
            </a:r>
            <a:endParaRPr/>
          </a:p>
        </p:txBody>
      </p:sp>
      <p:sp>
        <p:nvSpPr>
          <p:cNvPr id="377" name="Google Shape;377;p34"/>
          <p:cNvSpPr txBox="1"/>
          <p:nvPr>
            <p:ph idx="1" type="body"/>
          </p:nvPr>
        </p:nvSpPr>
        <p:spPr>
          <a:xfrm>
            <a:off x="1297500" y="1307850"/>
            <a:ext cx="5349300" cy="33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Deployable Anywhere running Docker &amp; Docker Compose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In the </a:t>
            </a:r>
            <a:r>
              <a:rPr lang="en-GB">
                <a:solidFill>
                  <a:schemeClr val="accent2"/>
                </a:solidFill>
                <a:highlight>
                  <a:srgbClr val="434343"/>
                </a:highlight>
                <a:latin typeface="Arial"/>
                <a:ea typeface="Arial"/>
                <a:cs typeface="Arial"/>
                <a:sym typeface="Arial"/>
              </a:rPr>
              <a:t>release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Directory...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Running: 	    </a:t>
            </a:r>
            <a:r>
              <a:rPr lang="en-GB">
                <a:solidFill>
                  <a:schemeClr val="accent2"/>
                </a:solidFill>
                <a:highlight>
                  <a:srgbClr val="434343"/>
                </a:highlight>
                <a:latin typeface="Arial"/>
                <a:ea typeface="Arial"/>
                <a:cs typeface="Arial"/>
                <a:sym typeface="Arial"/>
              </a:rPr>
              <a:t>docker-compose up -d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Monitoring: 	    </a:t>
            </a:r>
            <a:r>
              <a:rPr lang="en-GB">
                <a:solidFill>
                  <a:schemeClr val="accent2"/>
                </a:solidFill>
                <a:highlight>
                  <a:srgbClr val="434343"/>
                </a:highlight>
                <a:latin typeface="Arial"/>
                <a:ea typeface="Arial"/>
                <a:cs typeface="Arial"/>
                <a:sym typeface="Arial"/>
              </a:rPr>
              <a:t>docker-compose logs -f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Tearing Down: </a:t>
            </a:r>
            <a:r>
              <a:rPr lang="en-GB">
                <a:solidFill>
                  <a:schemeClr val="accent2"/>
                </a:solidFill>
                <a:highlight>
                  <a:srgbClr val="434343"/>
                </a:highlight>
                <a:latin typeface="Arial"/>
                <a:ea typeface="Arial"/>
                <a:cs typeface="Arial"/>
                <a:sym typeface="Arial"/>
              </a:rPr>
              <a:t>docker-compose down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34"/>
          <p:cNvPicPr preferRelativeResize="0"/>
          <p:nvPr/>
        </p:nvPicPr>
        <p:blipFill rotWithShape="1">
          <a:blip r:embed="rId3">
            <a:alphaModFix/>
          </a:blip>
          <a:srcRect b="40900" l="0" r="0" t="5823"/>
          <a:stretch/>
        </p:blipFill>
        <p:spPr>
          <a:xfrm>
            <a:off x="5143156" y="2279450"/>
            <a:ext cx="3930770" cy="219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4"/>
          <p:cNvPicPr preferRelativeResize="0"/>
          <p:nvPr/>
        </p:nvPicPr>
        <p:blipFill rotWithShape="1">
          <a:blip r:embed="rId3">
            <a:alphaModFix/>
          </a:blip>
          <a:srcRect b="43312" l="0" r="47019" t="54370"/>
          <a:stretch/>
        </p:blipFill>
        <p:spPr>
          <a:xfrm>
            <a:off x="0" y="4725025"/>
            <a:ext cx="9144001" cy="418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3850" y="2450062"/>
            <a:ext cx="1669151" cy="173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Known Bugs</a:t>
            </a:r>
            <a:endParaRPr/>
          </a:p>
        </p:txBody>
      </p:sp>
      <p:sp>
        <p:nvSpPr>
          <p:cNvPr id="386" name="Google Shape;386;p35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87" name="Google Shape;387;p35"/>
          <p:cNvSpPr txBox="1"/>
          <p:nvPr>
            <p:ph idx="1" type="body"/>
          </p:nvPr>
        </p:nvSpPr>
        <p:spPr>
          <a:xfrm>
            <a:off x="2030400" y="1848050"/>
            <a:ext cx="5877300" cy="4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Reconcile feature and CSV upload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388" name="Google Shape;388;p35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89" name="Google Shape;389;p35"/>
          <p:cNvSpPr txBox="1"/>
          <p:nvPr>
            <p:ph idx="1" type="body"/>
          </p:nvPr>
        </p:nvSpPr>
        <p:spPr>
          <a:xfrm>
            <a:off x="1966100" y="2748207"/>
            <a:ext cx="5877300" cy="4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Data Validation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390" name="Google Shape;390;p35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91" name="Google Shape;391;p35"/>
          <p:cNvSpPr txBox="1"/>
          <p:nvPr>
            <p:ph idx="1" type="body"/>
          </p:nvPr>
        </p:nvSpPr>
        <p:spPr>
          <a:xfrm>
            <a:off x="1966100" y="3699170"/>
            <a:ext cx="5877300" cy="4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Lags when entering information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4300" y="63387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Contents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159525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1920751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Technology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2246251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Design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2571752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User Interface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1" y="2897252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Services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4298" y="322275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Building &amp; Deployment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1294301" y="356232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Known Bugs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1294301" y="388782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Future Work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Work</a:t>
            </a:r>
            <a:endParaRPr/>
          </a:p>
        </p:txBody>
      </p:sp>
      <p:sp>
        <p:nvSpPr>
          <p:cNvPr id="397" name="Google Shape;397;p3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lang="en-GB" sz="1700">
                <a:latin typeface="Arial"/>
                <a:ea typeface="Arial"/>
                <a:cs typeface="Arial"/>
                <a:sym typeface="Arial"/>
              </a:rPr>
              <a:t>Savings Planner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-GB" sz="1500">
                <a:latin typeface="Arial"/>
                <a:ea typeface="Arial"/>
                <a:cs typeface="Arial"/>
                <a:sym typeface="Arial"/>
              </a:rPr>
              <a:t>Goal setting and tracking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lang="en-GB" sz="1700">
                <a:latin typeface="Arial"/>
                <a:ea typeface="Arial"/>
                <a:cs typeface="Arial"/>
                <a:sym typeface="Arial"/>
              </a:rPr>
              <a:t>Portfolio Analyzer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-GB" sz="1500">
                <a:latin typeface="Arial"/>
                <a:ea typeface="Arial"/>
                <a:cs typeface="Arial"/>
                <a:sym typeface="Arial"/>
              </a:rPr>
              <a:t>Investment risk levels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lang="en-GB" sz="1700">
                <a:latin typeface="Arial"/>
                <a:ea typeface="Arial"/>
                <a:cs typeface="Arial"/>
                <a:sym typeface="Arial"/>
              </a:rPr>
              <a:t>Account Linking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-GB" sz="1500">
                <a:latin typeface="Arial"/>
                <a:ea typeface="Arial"/>
                <a:cs typeface="Arial"/>
                <a:sym typeface="Arial"/>
              </a:rPr>
              <a:t>Automatic data tracking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-GB" sz="1500">
                <a:latin typeface="Arial"/>
                <a:ea typeface="Arial"/>
                <a:cs typeface="Arial"/>
                <a:sym typeface="Arial"/>
              </a:rPr>
              <a:t>Credit card/Bank compatibility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7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 Time!</a:t>
            </a:r>
            <a:endParaRPr/>
          </a:p>
        </p:txBody>
      </p:sp>
      <p:sp>
        <p:nvSpPr>
          <p:cNvPr id="403" name="Google Shape;403;p37"/>
          <p:cNvSpPr txBox="1"/>
          <p:nvPr>
            <p:ph idx="2" type="body"/>
          </p:nvPr>
        </p:nvSpPr>
        <p:spPr>
          <a:xfrm>
            <a:off x="729675" y="1656775"/>
            <a:ext cx="25590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Let’s Take a look at it now!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https://yggfinance.loca.lt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4" name="Google Shape;404;p37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405" name="Google Shape;405;p3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7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3" name="Google Shape;413;p37"/>
          <p:cNvPicPr preferRelativeResize="0"/>
          <p:nvPr/>
        </p:nvPicPr>
        <p:blipFill rotWithShape="1">
          <a:blip r:embed="rId4">
            <a:alphaModFix/>
          </a:blip>
          <a:srcRect b="0" l="641" r="641" t="0"/>
          <a:stretch/>
        </p:blipFill>
        <p:spPr>
          <a:xfrm>
            <a:off x="35700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7"/>
          <p:cNvSpPr/>
          <p:nvPr/>
        </p:nvSpPr>
        <p:spPr>
          <a:xfrm flipH="1">
            <a:off x="3569929" y="17149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5" name="Google Shape;415;p37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416" name="Google Shape;416;p37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7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7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20" name="Google Shape;420;p37"/>
          <p:cNvPicPr preferRelativeResize="0"/>
          <p:nvPr/>
        </p:nvPicPr>
        <p:blipFill rotWithShape="1">
          <a:blip r:embed="rId5">
            <a:alphaModFix/>
          </a:blip>
          <a:srcRect b="1181" l="0" r="0" t="1181"/>
          <a:stretch/>
        </p:blipFill>
        <p:spPr>
          <a:xfrm>
            <a:off x="6470381" y="2818527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7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" name="Google Shape;422;p37"/>
          <p:cNvGrpSpPr/>
          <p:nvPr/>
        </p:nvGrpSpPr>
        <p:grpSpPr>
          <a:xfrm>
            <a:off x="6080176" y="3375336"/>
            <a:ext cx="570528" cy="1135689"/>
            <a:chOff x="9543736" y="4486132"/>
            <a:chExt cx="570300" cy="1135235"/>
          </a:xfrm>
        </p:grpSpPr>
        <p:sp>
          <p:nvSpPr>
            <p:cNvPr id="423" name="Google Shape;423;p37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7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7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27" name="Google Shape;427;p37"/>
          <p:cNvPicPr preferRelativeResize="0"/>
          <p:nvPr/>
        </p:nvPicPr>
        <p:blipFill rotWithShape="1">
          <a:blip r:embed="rId6">
            <a:alphaModFix/>
          </a:blip>
          <a:srcRect b="1969" l="0" r="0" t="1978"/>
          <a:stretch/>
        </p:blipFill>
        <p:spPr>
          <a:xfrm>
            <a:off x="6079557" y="3374919"/>
            <a:ext cx="570300" cy="9738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428" name="Google Shape;428;p37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8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434" name="Google Shape;434;p38"/>
          <p:cNvSpPr txBox="1"/>
          <p:nvPr>
            <p:ph idx="1" type="body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Questions?</a:t>
            </a:r>
            <a:endParaRPr/>
          </a:p>
        </p:txBody>
      </p:sp>
      <p:grpSp>
        <p:nvGrpSpPr>
          <p:cNvPr id="435" name="Google Shape;435;p38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436" name="Google Shape;436;p38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8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8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8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8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8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8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44" name="Google Shape;444;p38"/>
          <p:cNvPicPr preferRelativeResize="0"/>
          <p:nvPr/>
        </p:nvPicPr>
        <p:blipFill rotWithShape="1">
          <a:blip r:embed="rId3">
            <a:alphaModFix/>
          </a:blip>
          <a:srcRect b="0" l="641" r="641" t="0"/>
          <a:stretch/>
        </p:blipFill>
        <p:spPr>
          <a:xfrm>
            <a:off x="35700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38"/>
          <p:cNvSpPr/>
          <p:nvPr/>
        </p:nvSpPr>
        <p:spPr>
          <a:xfrm flipH="1">
            <a:off x="3569929" y="17149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6" name="Google Shape;446;p38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447" name="Google Shape;447;p38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8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8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8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51" name="Google Shape;451;p38"/>
          <p:cNvPicPr preferRelativeResize="0"/>
          <p:nvPr/>
        </p:nvPicPr>
        <p:blipFill rotWithShape="1">
          <a:blip r:embed="rId4">
            <a:alphaModFix/>
          </a:blip>
          <a:srcRect b="1181" l="0" r="0" t="1181"/>
          <a:stretch/>
        </p:blipFill>
        <p:spPr>
          <a:xfrm>
            <a:off x="6470381" y="2818527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38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3" name="Google Shape;453;p38"/>
          <p:cNvGrpSpPr/>
          <p:nvPr/>
        </p:nvGrpSpPr>
        <p:grpSpPr>
          <a:xfrm>
            <a:off x="6080176" y="3375336"/>
            <a:ext cx="570528" cy="1135689"/>
            <a:chOff x="9543736" y="4486132"/>
            <a:chExt cx="570300" cy="1135235"/>
          </a:xfrm>
        </p:grpSpPr>
        <p:sp>
          <p:nvSpPr>
            <p:cNvPr id="454" name="Google Shape;454;p38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8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8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8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58" name="Google Shape;458;p38"/>
          <p:cNvPicPr preferRelativeResize="0"/>
          <p:nvPr/>
        </p:nvPicPr>
        <p:blipFill rotWithShape="1">
          <a:blip r:embed="rId5">
            <a:alphaModFix/>
          </a:blip>
          <a:srcRect b="1969" l="0" r="0" t="1978"/>
          <a:stretch/>
        </p:blipFill>
        <p:spPr>
          <a:xfrm>
            <a:off x="6079557" y="3374919"/>
            <a:ext cx="570300" cy="9738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459" name="Google Shape;459;p38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- What is YggFinance?</a:t>
            </a:r>
            <a:endParaRPr/>
          </a:p>
        </p:txBody>
      </p:sp>
      <p:sp>
        <p:nvSpPr>
          <p:cNvPr id="248" name="Google Shape;248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YggFinance Personal Finance Web Application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Monthly Budgeting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Savings Planning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Net Worth Tracking.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Technology</a:t>
            </a:r>
            <a:endParaRPr/>
          </a:p>
        </p:txBody>
      </p:sp>
      <p:sp>
        <p:nvSpPr>
          <p:cNvPr id="254" name="Google Shape;254;p20"/>
          <p:cNvSpPr txBox="1"/>
          <p:nvPr>
            <p:ph idx="1" type="body"/>
          </p:nvPr>
        </p:nvSpPr>
        <p:spPr>
          <a:xfrm>
            <a:off x="4345600" y="1307850"/>
            <a:ext cx="4318500" cy="3529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Microservices Architecture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Docker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Docker Compose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Base Docker Images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Node:14-alpine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Nginx:alpine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Version Management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GitHub [Source Code]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DockerHub [CIR for Releases]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Coded in JavaScript (using Node.js)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NPM dependencies: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Express (w/multer)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CSV-Parser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React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Material UI (w/ table-edit)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Create-React-App Tool dependencies</a:t>
            </a:r>
            <a:endParaRPr/>
          </a:p>
        </p:txBody>
      </p:sp>
      <p:pic>
        <p:nvPicPr>
          <p:cNvPr id="255" name="Google Shape;2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3300" y="1361124"/>
            <a:ext cx="1442299" cy="1210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8775" y="743363"/>
            <a:ext cx="1127652" cy="1127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8600" y="1526200"/>
            <a:ext cx="753149" cy="75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86425" y="2013575"/>
            <a:ext cx="657500" cy="6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37475" y="2671074"/>
            <a:ext cx="547175" cy="43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81525" y="2131450"/>
            <a:ext cx="547174" cy="54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16275" y="2671365"/>
            <a:ext cx="1127649" cy="438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36642" y="3502217"/>
            <a:ext cx="1447272" cy="43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84425" y="4234475"/>
            <a:ext cx="909025" cy="90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082725" y="3283413"/>
            <a:ext cx="909025" cy="8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Technology (cont.)</a:t>
            </a:r>
            <a:endParaRPr/>
          </a:p>
        </p:txBody>
      </p:sp>
      <p:sp>
        <p:nvSpPr>
          <p:cNvPr id="270" name="Google Shape;270;p21"/>
          <p:cNvSpPr txBox="1"/>
          <p:nvPr>
            <p:ph idx="1" type="body"/>
          </p:nvPr>
        </p:nvSpPr>
        <p:spPr>
          <a:xfrm>
            <a:off x="4344800" y="1307850"/>
            <a:ext cx="4318500" cy="3387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LocalStorage Client Side Data </a:t>
            </a:r>
            <a:r>
              <a:rPr lang="en-GB"/>
              <a:t>Persistence</a:t>
            </a:r>
            <a:r>
              <a:rPr lang="en-GB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HTTP Communication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Mainly JSON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One </a:t>
            </a:r>
            <a:r>
              <a:rPr lang="en-GB"/>
              <a:t>Request</a:t>
            </a:r>
            <a:r>
              <a:rPr lang="en-GB"/>
              <a:t> with Multipart Form</a:t>
            </a:r>
            <a:r>
              <a:rPr lang="en-GB"/>
              <a:t>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LocalTunnel Proxy Tunneling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Lots of Config Files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Some Bash Scripts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Development Environments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OS: Windows 10 &amp; Linux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IDE: VSCode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Communication: Discord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Documentation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Google Docs / Slides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app.diagrams.net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Markdown</a:t>
            </a:r>
            <a:endParaRPr/>
          </a:p>
        </p:txBody>
      </p:sp>
      <p:pic>
        <p:nvPicPr>
          <p:cNvPr id="271" name="Google Shape;27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6088" y="1646451"/>
            <a:ext cx="597224" cy="59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4950" y="2153857"/>
            <a:ext cx="1479749" cy="328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39175" y="2481925"/>
            <a:ext cx="597226" cy="59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06000" y="3236339"/>
            <a:ext cx="843352" cy="84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27897" y="3139025"/>
            <a:ext cx="597225" cy="597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02302" y="3139025"/>
            <a:ext cx="565476" cy="565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40900" y="3812650"/>
            <a:ext cx="648700" cy="6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78950" y="3935750"/>
            <a:ext cx="597200" cy="5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16113" y="4136900"/>
            <a:ext cx="843350" cy="8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70475" y="4427400"/>
            <a:ext cx="768500" cy="76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1"/>
          <p:cNvPicPr preferRelativeResize="0"/>
          <p:nvPr/>
        </p:nvPicPr>
        <p:blipFill rotWithShape="1">
          <a:blip r:embed="rId13">
            <a:alphaModFix/>
          </a:blip>
          <a:srcRect b="25432" l="0" r="0" t="24146"/>
          <a:stretch/>
        </p:blipFill>
        <p:spPr>
          <a:xfrm>
            <a:off x="3403025" y="2613525"/>
            <a:ext cx="1041674" cy="3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214138" y="1093275"/>
            <a:ext cx="981375" cy="9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</a:t>
            </a:r>
            <a:endParaRPr/>
          </a:p>
        </p:txBody>
      </p:sp>
      <p:sp>
        <p:nvSpPr>
          <p:cNvPr id="288" name="Google Shape;288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Frontend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: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Single Page Web Application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Backend: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Containerized Microservices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- </a:t>
            </a:r>
            <a:r>
              <a:rPr lang="en-GB"/>
              <a:t>User Interface</a:t>
            </a:r>
            <a:endParaRPr/>
          </a:p>
        </p:txBody>
      </p:sp>
      <p:sp>
        <p:nvSpPr>
          <p:cNvPr id="294" name="Google Shape;294;p23"/>
          <p:cNvSpPr txBox="1"/>
          <p:nvPr>
            <p:ph idx="1" type="body"/>
          </p:nvPr>
        </p:nvSpPr>
        <p:spPr>
          <a:xfrm>
            <a:off x="1082925" y="1992875"/>
            <a:ext cx="2688300" cy="25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Welcome Page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Savings Planner Page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Monthly Budget Page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Net Worth Page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0325" y="2600250"/>
            <a:ext cx="2688302" cy="151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26550" y="2303100"/>
            <a:ext cx="2823173" cy="158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87925" y="1992863"/>
            <a:ext cx="2977699" cy="167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68475" y="1734244"/>
            <a:ext cx="2977699" cy="1675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- User Interface</a:t>
            </a:r>
            <a:endParaRPr/>
          </a:p>
        </p:txBody>
      </p:sp>
      <p:sp>
        <p:nvSpPr>
          <p:cNvPr id="304" name="Google Shape;304;p24"/>
          <p:cNvSpPr txBox="1"/>
          <p:nvPr>
            <p:ph idx="4294967295" type="title"/>
          </p:nvPr>
        </p:nvSpPr>
        <p:spPr>
          <a:xfrm>
            <a:off x="433762" y="1254875"/>
            <a:ext cx="1920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Savings Planner</a:t>
            </a:r>
            <a:r>
              <a:rPr lang="en-GB"/>
              <a:t> Page</a:t>
            </a:r>
            <a:endParaRPr/>
          </a:p>
        </p:txBody>
      </p:sp>
      <p:pic>
        <p:nvPicPr>
          <p:cNvPr id="305" name="Google Shape;30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46200"/>
            <a:ext cx="2396393" cy="17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2025" y="976975"/>
            <a:ext cx="6749702" cy="379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- User Interface</a:t>
            </a:r>
            <a:endParaRPr/>
          </a:p>
        </p:txBody>
      </p:sp>
      <p:sp>
        <p:nvSpPr>
          <p:cNvPr id="312" name="Google Shape;312;p25"/>
          <p:cNvSpPr txBox="1"/>
          <p:nvPr>
            <p:ph idx="4294967295" type="title"/>
          </p:nvPr>
        </p:nvSpPr>
        <p:spPr>
          <a:xfrm>
            <a:off x="433762" y="1254875"/>
            <a:ext cx="1920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Savings Planner Page</a:t>
            </a:r>
            <a:endParaRPr/>
          </a:p>
        </p:txBody>
      </p:sp>
      <p:pic>
        <p:nvPicPr>
          <p:cNvPr id="313" name="Google Shape;31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46200"/>
            <a:ext cx="2396393" cy="17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2025" y="976975"/>
            <a:ext cx="6749702" cy="379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